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8" r:id="rId2"/>
    <p:sldId id="278" r:id="rId3"/>
    <p:sldId id="279" r:id="rId4"/>
    <p:sldId id="282" r:id="rId5"/>
    <p:sldId id="293" r:id="rId6"/>
    <p:sldId id="285" r:id="rId7"/>
    <p:sldId id="283" r:id="rId8"/>
    <p:sldId id="286" r:id="rId9"/>
    <p:sldId id="287" r:id="rId10"/>
    <p:sldId id="291" r:id="rId11"/>
    <p:sldId id="289" r:id="rId12"/>
    <p:sldId id="271" r:id="rId13"/>
    <p:sldId id="256" r:id="rId14"/>
    <p:sldId id="290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734"/>
    <p:restoredTop sz="94674"/>
  </p:normalViewPr>
  <p:slideViewPr>
    <p:cSldViewPr snapToGrid="0" snapToObjects="1">
      <p:cViewPr varScale="1">
        <p:scale>
          <a:sx n="195" d="100"/>
          <a:sy n="195" d="100"/>
        </p:scale>
        <p:origin x="110" y="32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373AF-25A5-7F4D-BE76-0D04B06EC3AC}" type="datetimeFigureOut">
              <a:rPr lang="en-US" smtClean="0"/>
              <a:t>3/5/2021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F9C1F-DB74-1E4B-8839-30A600129F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9985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373AF-25A5-7F4D-BE76-0D04B06EC3AC}" type="datetimeFigureOut">
              <a:rPr lang="en-US" smtClean="0"/>
              <a:t>3/5/2021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F9C1F-DB74-1E4B-8839-30A600129F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0604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2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2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373AF-25A5-7F4D-BE76-0D04B06EC3AC}" type="datetimeFigureOut">
              <a:rPr lang="en-US" smtClean="0"/>
              <a:t>3/5/2021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F9C1F-DB74-1E4B-8839-30A600129F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2422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373AF-25A5-7F4D-BE76-0D04B06EC3AC}" type="datetimeFigureOut">
              <a:rPr lang="en-US" smtClean="0"/>
              <a:t>3/5/2021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F9C1F-DB74-1E4B-8839-30A600129F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5547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2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7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373AF-25A5-7F4D-BE76-0D04B06EC3AC}" type="datetimeFigureOut">
              <a:rPr lang="en-US" smtClean="0"/>
              <a:t>3/5/2021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F9C1F-DB74-1E4B-8839-30A600129F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596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373AF-25A5-7F4D-BE76-0D04B06EC3AC}" type="datetimeFigureOut">
              <a:rPr lang="en-US" smtClean="0"/>
              <a:t>3/5/2021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F9C1F-DB74-1E4B-8839-30A600129F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4591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9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2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373AF-25A5-7F4D-BE76-0D04B06EC3AC}" type="datetimeFigureOut">
              <a:rPr lang="en-US" smtClean="0"/>
              <a:t>3/5/2021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F9C1F-DB74-1E4B-8839-30A600129F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7231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373AF-25A5-7F4D-BE76-0D04B06EC3AC}" type="datetimeFigureOut">
              <a:rPr lang="en-US" smtClean="0"/>
              <a:t>3/5/2021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F9C1F-DB74-1E4B-8839-30A600129F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8775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373AF-25A5-7F4D-BE76-0D04B06EC3AC}" type="datetimeFigureOut">
              <a:rPr lang="en-US" smtClean="0"/>
              <a:t>3/5/2021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F9C1F-DB74-1E4B-8839-30A600129F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5902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9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373AF-25A5-7F4D-BE76-0D04B06EC3AC}" type="datetimeFigureOut">
              <a:rPr lang="en-US" smtClean="0"/>
              <a:t>3/5/2021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F9C1F-DB74-1E4B-8839-30A600129F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5519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9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373AF-25A5-7F4D-BE76-0D04B06EC3AC}" type="datetimeFigureOut">
              <a:rPr lang="en-US" smtClean="0"/>
              <a:t>3/5/2021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F9C1F-DB74-1E4B-8839-30A600129F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5996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2373AF-25A5-7F4D-BE76-0D04B06EC3AC}" type="datetimeFigureOut">
              <a:rPr lang="en-US" smtClean="0"/>
              <a:t>3/5/2021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DF9C1F-DB74-1E4B-8839-30A600129F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4860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xinli0928/COVID-Xray" TargetMode="External"/><Relationship Id="rId2" Type="http://schemas.openxmlformats.org/officeDocument/2006/relationships/hyperlink" Target="mailto:xinlee@wayne.edu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sites.google.com/view/mlpa/mainpage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24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3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xinli0928/COVID-Xray" TargetMode="External"/><Relationship Id="rId2" Type="http://schemas.openxmlformats.org/officeDocument/2006/relationships/hyperlink" Target="mailto:xinlee@wayne.edu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sites.google.com/view/mlpa/mainpage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6.png"/><Relationship Id="rId5" Type="http://schemas.openxmlformats.org/officeDocument/2006/relationships/image" Target="../media/image11.png"/><Relationship Id="rId10" Type="http://schemas.openxmlformats.org/officeDocument/2006/relationships/hyperlink" Target="http://pngimg.com/download/40890" TargetMode="External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287C9A2-1265-424C-A50F-E76DA01647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741375"/>
            <a:ext cx="9922778" cy="2387600"/>
          </a:xfrm>
        </p:spPr>
        <p:txBody>
          <a:bodyPr>
            <a:noAutofit/>
          </a:bodyPr>
          <a:lstStyle/>
          <a:p>
            <a:r>
              <a:rPr lang="en-US" sz="5400" b="1" dirty="0"/>
              <a:t>COVID-MobileXpert: On-Device COVID-19 Patient Triage and Follow-up using Chest X-rays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4207C983-8F7C-49C2-A3CC-8A3BA47704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429000"/>
            <a:ext cx="9144000" cy="2118042"/>
          </a:xfrm>
        </p:spPr>
        <p:txBody>
          <a:bodyPr>
            <a:normAutofit/>
          </a:bodyPr>
          <a:lstStyle/>
          <a:p>
            <a:r>
              <a:rPr lang="en-US" sz="3600" dirty="0"/>
              <a:t>Xin L</a:t>
            </a:r>
            <a:r>
              <a:rPr lang="en-US" altLang="zh-CN" sz="3600" dirty="0"/>
              <a:t>i, Chengyin Li, </a:t>
            </a:r>
            <a:r>
              <a:rPr lang="en-US" sz="3600" dirty="0"/>
              <a:t>Dongxiao Zhu</a:t>
            </a:r>
            <a:endParaRPr lang="en-US" sz="3200" dirty="0"/>
          </a:p>
          <a:p>
            <a:r>
              <a:rPr lang="en-US" dirty="0"/>
              <a:t>Department of Computer Science, Wayne State University, USA</a:t>
            </a:r>
          </a:p>
        </p:txBody>
      </p:sp>
      <p:sp>
        <p:nvSpPr>
          <p:cNvPr id="10" name="Subtitle 4">
            <a:extLst>
              <a:ext uri="{FF2B5EF4-FFF2-40B4-BE49-F238E27FC236}">
                <a16:creationId xmlns:a16="http://schemas.microsoft.com/office/drawing/2014/main" id="{F57029DE-54C7-4B7B-B071-3564BDC0A0E9}"/>
              </a:ext>
            </a:extLst>
          </p:cNvPr>
          <p:cNvSpPr txBox="1">
            <a:spLocks/>
          </p:cNvSpPr>
          <p:nvPr/>
        </p:nvSpPr>
        <p:spPr>
          <a:xfrm>
            <a:off x="1656080" y="4827908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dirty="0">
                <a:solidFill>
                  <a:schemeClr val="tx1"/>
                </a:solidFill>
              </a:rPr>
              <a:t>Email: </a:t>
            </a:r>
            <a:r>
              <a:rPr lang="en-US" altLang="zh-CN" sz="2000" dirty="0">
                <a:solidFill>
                  <a:schemeClr val="tx1"/>
                </a:solidFill>
                <a:hlinkClick r:id="rId2"/>
              </a:rPr>
              <a:t>xinlee@wayne.edu</a:t>
            </a:r>
            <a:r>
              <a:rPr lang="en-US" altLang="zh-CN" sz="2000" dirty="0">
                <a:solidFill>
                  <a:schemeClr val="tx1"/>
                </a:solidFill>
              </a:rPr>
              <a:t> </a:t>
            </a:r>
          </a:p>
          <a:p>
            <a:r>
              <a:rPr lang="en-US" altLang="zh-CN" sz="2000" dirty="0">
                <a:solidFill>
                  <a:schemeClr val="tx1"/>
                </a:solidFill>
              </a:rPr>
              <a:t>Source Code: </a:t>
            </a:r>
            <a:r>
              <a:rPr lang="en-US" altLang="zh-CN" sz="2000" dirty="0">
                <a:solidFill>
                  <a:schemeClr val="tx1"/>
                </a:solidFill>
                <a:hlinkClick r:id="rId3"/>
              </a:rPr>
              <a:t>https://github.com/xinli0928/COVID-Xray</a:t>
            </a:r>
            <a:r>
              <a:rPr lang="en-US" altLang="zh-CN" sz="2000" dirty="0">
                <a:solidFill>
                  <a:schemeClr val="tx1"/>
                </a:solidFill>
              </a:rPr>
              <a:t> </a:t>
            </a:r>
          </a:p>
          <a:p>
            <a:r>
              <a:rPr lang="en-US" sz="2000" dirty="0">
                <a:solidFill>
                  <a:schemeClr val="tx1"/>
                </a:solidFill>
              </a:rPr>
              <a:t>Trustworthy AI Lab: </a:t>
            </a:r>
            <a:r>
              <a:rPr lang="en-US" sz="2000" dirty="0">
                <a:solidFill>
                  <a:schemeClr val="tx1"/>
                </a:solidFill>
                <a:hlinkClick r:id="rId4"/>
              </a:rPr>
              <a:t>https://sites.google.com/view/mlpa/mainpage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42387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800"/>
    </mc:Choice>
    <mc:Fallback xmlns="">
      <p:transition spd="slow" advTm="218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B2C96-D7E4-4C62-94AA-F0C591B2F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E4A7188-E70F-4A3A-9308-B00E54B7F2E6}"/>
              </a:ext>
            </a:extLst>
          </p:cNvPr>
          <p:cNvSpPr txBox="1">
            <a:spLocks/>
          </p:cNvSpPr>
          <p:nvPr/>
        </p:nvSpPr>
        <p:spPr>
          <a:xfrm>
            <a:off x="5351875" y="4837007"/>
            <a:ext cx="268877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latin typeface="+mn-lt"/>
              </a:rPr>
              <a:t>Triage</a:t>
            </a:r>
            <a:endParaRPr lang="en-US" dirty="0">
              <a:latin typeface="+mn-lt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C4DB6C-1D03-4877-B63B-9F9D49A57F58}"/>
              </a:ext>
            </a:extLst>
          </p:cNvPr>
          <p:cNvSpPr txBox="1">
            <a:spLocks/>
          </p:cNvSpPr>
          <p:nvPr/>
        </p:nvSpPr>
        <p:spPr>
          <a:xfrm>
            <a:off x="9063052" y="4837006"/>
            <a:ext cx="268877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latin typeface="+mn-lt"/>
              </a:rPr>
              <a:t>Follow-up</a:t>
            </a:r>
            <a:endParaRPr lang="en-US" sz="3600" dirty="0">
              <a:latin typeface="+mn-lt"/>
            </a:endParaRPr>
          </a:p>
        </p:txBody>
      </p:sp>
      <p:pic>
        <p:nvPicPr>
          <p:cNvPr id="6" name="video4">
            <a:hlinkClick r:id="" action="ppaction://media"/>
            <a:extLst>
              <a:ext uri="{FF2B5EF4-FFF2-40B4-BE49-F238E27FC236}">
                <a16:creationId xmlns:a16="http://schemas.microsoft.com/office/drawing/2014/main" id="{50EFD66A-629A-43B9-AE86-BBB1F1F26F8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51111" y="365129"/>
            <a:ext cx="2690247" cy="4782661"/>
          </a:xfrm>
          <a:prstGeom prst="rect">
            <a:avLst/>
          </a:prstGeom>
        </p:spPr>
      </p:pic>
      <p:pic>
        <p:nvPicPr>
          <p:cNvPr id="7" name="video5">
            <a:hlinkClick r:id="" action="ppaction://media"/>
            <a:extLst>
              <a:ext uri="{FF2B5EF4-FFF2-40B4-BE49-F238E27FC236}">
                <a16:creationId xmlns:a16="http://schemas.microsoft.com/office/drawing/2014/main" id="{9AF95D56-83F5-4776-B05A-FB9D2C4BD628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506129" y="365129"/>
            <a:ext cx="2690246" cy="4782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791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989"/>
    </mc:Choice>
    <mc:Fallback xmlns="">
      <p:transition spd="slow" advTm="379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6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023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video>
              <p:cMediaNode vol="80000">
                <p:cTn id="2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  <p:extLst>
    <p:ext uri="{E180D4A7-C9FB-4DFB-919C-405C955672EB}">
      <p14:showEvtLst xmlns:p14="http://schemas.microsoft.com/office/powerpoint/2010/main">
        <p14:playEvt time="2510" objId="7"/>
        <p14:triggerEvt type="onClick" time="2510" objId="7"/>
        <p14:stopEvt time="12870" objId="7"/>
        <p14:playEvt time="17381" objId="6"/>
        <p14:triggerEvt type="onClick" time="17381" objId="6"/>
        <p14:stopEvt time="27554" objId="6"/>
      </p14:showEvtLst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AAE4E-DE5B-4F49-880C-671BC818B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92DBAA-B0D7-45F9-9621-E00FBC396C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 rapid, dedicated, and point-of-care COVID-19 patient triage and follow-up techniques are needed during the pandemic</a:t>
            </a:r>
          </a:p>
          <a:p>
            <a:r>
              <a:rPr lang="en-US" dirty="0"/>
              <a:t>The proposed method tackle the unique challenge in on-device medical image interpretation by introducing novel three-player KTD framework and PC loss function</a:t>
            </a:r>
          </a:p>
          <a:p>
            <a:r>
              <a:rPr lang="en-US" dirty="0"/>
              <a:t>From a broader perspective, this approach is generally applicable to train other on-device medical imaging interpretation apps for point-of-care screening of other human diseases after COVID-19 pandemic</a:t>
            </a:r>
          </a:p>
        </p:txBody>
      </p:sp>
    </p:spTree>
    <p:extLst>
      <p:ext uri="{BB962C8B-B14F-4D97-AF65-F5344CB8AC3E}">
        <p14:creationId xmlns:p14="http://schemas.microsoft.com/office/powerpoint/2010/main" val="2382191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046"/>
    </mc:Choice>
    <mc:Fallback xmlns="">
      <p:transition spd="slow" advTm="41046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4090DD2-2823-487B-80A2-8A9840EAA8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3276" y="566742"/>
            <a:ext cx="10515600" cy="2852737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8" name="Subtitle 4">
            <a:extLst>
              <a:ext uri="{FF2B5EF4-FFF2-40B4-BE49-F238E27FC236}">
                <a16:creationId xmlns:a16="http://schemas.microsoft.com/office/drawing/2014/main" id="{8E5260D4-1CEC-4737-97D5-775EF16547FB}"/>
              </a:ext>
            </a:extLst>
          </p:cNvPr>
          <p:cNvSpPr txBox="1">
            <a:spLocks/>
          </p:cNvSpPr>
          <p:nvPr/>
        </p:nvSpPr>
        <p:spPr>
          <a:xfrm>
            <a:off x="1838960" y="4547236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solidFill>
                  <a:schemeClr val="tx1"/>
                </a:solidFill>
              </a:rPr>
              <a:t>Email: </a:t>
            </a:r>
            <a:r>
              <a:rPr lang="en-US" altLang="zh-CN" dirty="0">
                <a:solidFill>
                  <a:schemeClr val="tx1"/>
                </a:solidFill>
                <a:hlinkClick r:id="rId2"/>
              </a:rPr>
              <a:t>xinlee@wayne.edu</a:t>
            </a:r>
            <a:r>
              <a:rPr lang="en-US" altLang="zh-CN" dirty="0">
                <a:solidFill>
                  <a:schemeClr val="tx1"/>
                </a:solidFill>
              </a:rPr>
              <a:t> </a:t>
            </a:r>
          </a:p>
          <a:p>
            <a:r>
              <a:rPr lang="en-US" altLang="zh-CN" dirty="0">
                <a:solidFill>
                  <a:schemeClr val="tx1"/>
                </a:solidFill>
              </a:rPr>
              <a:t>Source Code: </a:t>
            </a:r>
            <a:r>
              <a:rPr lang="en-US" altLang="zh-CN" dirty="0">
                <a:solidFill>
                  <a:schemeClr val="tx1"/>
                </a:solidFill>
                <a:hlinkClick r:id="rId3"/>
              </a:rPr>
              <a:t>https://github.com/xinli0928/COVID-Xray</a:t>
            </a:r>
            <a:r>
              <a:rPr lang="en-US" altLang="zh-CN" dirty="0">
                <a:solidFill>
                  <a:schemeClr val="tx1"/>
                </a:solidFill>
              </a:rPr>
              <a:t> </a:t>
            </a:r>
          </a:p>
          <a:p>
            <a:r>
              <a:rPr lang="en-US" dirty="0">
                <a:solidFill>
                  <a:schemeClr val="tx1"/>
                </a:solidFill>
              </a:rPr>
              <a:t>Trustworthy AI Lab: </a:t>
            </a:r>
            <a:r>
              <a:rPr lang="en-US" dirty="0">
                <a:solidFill>
                  <a:schemeClr val="tx1"/>
                </a:solidFill>
                <a:hlinkClick r:id="rId4"/>
              </a:rPr>
              <a:t>https://sites.google.com/view/mlpa/mainpage</a:t>
            </a:r>
            <a:r>
              <a:rPr lang="en-US" dirty="0">
                <a:solidFill>
                  <a:schemeClr val="tx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29161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517"/>
    </mc:Choice>
    <mc:Fallback xmlns="">
      <p:transition spd="slow" advTm="7517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AC PPT Template 16.9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526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45EB20-74E8-4962-A751-33E22CFC6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9CDF12-3653-4609-AE07-F78111C881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353800" cy="4351338"/>
          </a:xfrm>
        </p:spPr>
        <p:txBody>
          <a:bodyPr>
            <a:normAutofit/>
          </a:bodyPr>
          <a:lstStyle/>
          <a:p>
            <a:r>
              <a:rPr lang="en-US" sz="2600" dirty="0"/>
              <a:t>[1] X. Wang, Y. Peng, L. Lu, Z. Lu, M. Bagheri, and R. M. Summers, “Chestx-ray8: Hospital-scale chest x-ray database and benchmarks on weakly-supervised classification and localization of common thorax diseases,” in 2017 IEEE Conference on Computer Vision and Pattern Recognition (CVPR), 2017, pp. 3462–3471.</a:t>
            </a:r>
          </a:p>
          <a:p>
            <a:r>
              <a:rPr lang="en-US" sz="2600" dirty="0"/>
              <a:t>[2] J. P. Cohen, P. Morrison, and L. Dao, “Covid-19 image data collection,” </a:t>
            </a:r>
            <a:r>
              <a:rPr lang="en-US" sz="2600" dirty="0" err="1"/>
              <a:t>arXiv</a:t>
            </a:r>
            <a:r>
              <a:rPr lang="en-US" sz="2600" dirty="0"/>
              <a:t> preprint arXiv:2003.11597, 2020.</a:t>
            </a:r>
          </a:p>
          <a:p>
            <a:r>
              <a:rPr lang="en-US" sz="2600" dirty="0"/>
              <a:t>[3] R. S. of North America, “RSNA pneumonia detection challenge,” https: //www.kaggle.com/c/rsna-pneumonia-detection-challenge, 2018.</a:t>
            </a:r>
          </a:p>
        </p:txBody>
      </p:sp>
    </p:spTree>
    <p:extLst>
      <p:ext uri="{BB962C8B-B14F-4D97-AF65-F5344CB8AC3E}">
        <p14:creationId xmlns:p14="http://schemas.microsoft.com/office/powerpoint/2010/main" val="18423961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3D2429-937F-4A00-8075-63486C99A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A7162F-7DB9-40B3-A8A5-7A155DA714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  <a:p>
            <a:r>
              <a:rPr lang="en-US" dirty="0"/>
              <a:t>Related Work</a:t>
            </a:r>
          </a:p>
          <a:p>
            <a:r>
              <a:rPr lang="en-US" dirty="0"/>
              <a:t>Approach</a:t>
            </a:r>
          </a:p>
          <a:p>
            <a:r>
              <a:rPr lang="en-US" dirty="0"/>
              <a:t>Experiments</a:t>
            </a:r>
          </a:p>
          <a:p>
            <a:r>
              <a:rPr lang="en-US" dirty="0"/>
              <a:t>Demo</a:t>
            </a:r>
          </a:p>
          <a:p>
            <a:r>
              <a:rPr lang="en-US" dirty="0"/>
              <a:t>Conclusion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7970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472"/>
    </mc:Choice>
    <mc:Fallback xmlns="">
      <p:transition spd="slow" advTm="8472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106D9-15EF-4CBA-BE55-B55EAAC166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pic>
        <p:nvPicPr>
          <p:cNvPr id="9" name="Content Placeholder 8" descr="Chart, line chart&#10;&#10;Description automatically generated">
            <a:extLst>
              <a:ext uri="{FF2B5EF4-FFF2-40B4-BE49-F238E27FC236}">
                <a16:creationId xmlns:a16="http://schemas.microsoft.com/office/drawing/2014/main" id="{FC80845D-7847-4721-A4A5-3837AE5158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80871" y="649329"/>
            <a:ext cx="5816103" cy="3473607"/>
          </a:xfr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9C5744A2-0E53-48BE-999B-5AC5E75AE012}"/>
              </a:ext>
            </a:extLst>
          </p:cNvPr>
          <p:cNvSpPr/>
          <p:nvPr/>
        </p:nvSpPr>
        <p:spPr>
          <a:xfrm>
            <a:off x="4300059" y="5558103"/>
            <a:ext cx="1549206" cy="40011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2000" dirty="0"/>
              <a:t>Slow results  </a:t>
            </a:r>
            <a:endParaRPr lang="en-US" altLang="zh-CN" sz="20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05CFA94-CA8C-41F7-BF53-EB32C4A87D58}"/>
              </a:ext>
            </a:extLst>
          </p:cNvPr>
          <p:cNvSpPr/>
          <p:nvPr/>
        </p:nvSpPr>
        <p:spPr>
          <a:xfrm>
            <a:off x="1574805" y="5558103"/>
            <a:ext cx="2483500" cy="40011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zh-CN" sz="2000" dirty="0"/>
              <a:t>Reaching unreachable</a:t>
            </a:r>
          </a:p>
        </p:txBody>
      </p:sp>
      <p:pic>
        <p:nvPicPr>
          <p:cNvPr id="22" name="Picture 21" descr="A person sitting on a bed&#10;&#10;Description automatically generated">
            <a:extLst>
              <a:ext uri="{FF2B5EF4-FFF2-40B4-BE49-F238E27FC236}">
                <a16:creationId xmlns:a16="http://schemas.microsoft.com/office/drawing/2014/main" id="{8B7BF5AF-4926-453D-88B0-A9AA0310575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94" r="9532"/>
          <a:stretch/>
        </p:blipFill>
        <p:spPr>
          <a:xfrm>
            <a:off x="1724961" y="4332127"/>
            <a:ext cx="1907796" cy="1264715"/>
          </a:xfrm>
          <a:prstGeom prst="rect">
            <a:avLst/>
          </a:prstGeom>
        </p:spPr>
      </p:pic>
      <p:pic>
        <p:nvPicPr>
          <p:cNvPr id="23" name="Picture 22" descr="A picture containing indoor, bed, laying, person&#10;&#10;Description automatically generated">
            <a:extLst>
              <a:ext uri="{FF2B5EF4-FFF2-40B4-BE49-F238E27FC236}">
                <a16:creationId xmlns:a16="http://schemas.microsoft.com/office/drawing/2014/main" id="{A3F0C64F-3465-40C7-B9C3-485D160726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6283" y="4300470"/>
            <a:ext cx="1907796" cy="1269551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BB93D63D-438C-475E-9179-C32654A40344}"/>
              </a:ext>
            </a:extLst>
          </p:cNvPr>
          <p:cNvSpPr/>
          <p:nvPr/>
        </p:nvSpPr>
        <p:spPr>
          <a:xfrm>
            <a:off x="6376123" y="5558103"/>
            <a:ext cx="2063642" cy="40011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zh-CN" sz="2000" dirty="0"/>
              <a:t>Follow-up needed</a:t>
            </a:r>
          </a:p>
        </p:txBody>
      </p:sp>
      <p:pic>
        <p:nvPicPr>
          <p:cNvPr id="25" name="Picture 24" descr="A person standing in front of a computer&#10;&#10;Description automatically generated">
            <a:extLst>
              <a:ext uri="{FF2B5EF4-FFF2-40B4-BE49-F238E27FC236}">
                <a16:creationId xmlns:a16="http://schemas.microsoft.com/office/drawing/2014/main" id="{5B87AD0E-94C7-40AE-8B23-E7988ED600F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33"/>
          <a:stretch/>
        </p:blipFill>
        <p:spPr>
          <a:xfrm>
            <a:off x="8788065" y="4317525"/>
            <a:ext cx="2083993" cy="1276781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9CE26A39-06A6-464F-B9C8-056AE7F9023F}"/>
              </a:ext>
            </a:extLst>
          </p:cNvPr>
          <p:cNvSpPr/>
          <p:nvPr/>
        </p:nvSpPr>
        <p:spPr>
          <a:xfrm>
            <a:off x="7200782" y="5558103"/>
            <a:ext cx="3661116" cy="40011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zh-CN" sz="2000" dirty="0"/>
              <a:t>Specialist needed</a:t>
            </a:r>
          </a:p>
        </p:txBody>
      </p:sp>
      <p:pic>
        <p:nvPicPr>
          <p:cNvPr id="27" name="Content Placeholder 4" descr="A group of people standing in front of a crowd&#10;&#10;Description automatically generated">
            <a:extLst>
              <a:ext uri="{FF2B5EF4-FFF2-40B4-BE49-F238E27FC236}">
                <a16:creationId xmlns:a16="http://schemas.microsoft.com/office/drawing/2014/main" id="{6A48B28A-45AE-44A5-9D34-77F6A43F952F}"/>
              </a:ext>
            </a:extLst>
          </p:cNvPr>
          <p:cNvPicPr>
            <a:picLocks noGrp="1"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6742" y="4307841"/>
            <a:ext cx="1907796" cy="1271864"/>
          </a:xfrm>
          <a:prstGeom prst="rect">
            <a:avLst/>
          </a:prstGeom>
        </p:spPr>
      </p:pic>
      <p:sp>
        <p:nvSpPr>
          <p:cNvPr id="30" name="TextBox 5">
            <a:extLst>
              <a:ext uri="{FF2B5EF4-FFF2-40B4-BE49-F238E27FC236}">
                <a16:creationId xmlns:a16="http://schemas.microsoft.com/office/drawing/2014/main" id="{094457A5-4A3E-4BFE-B424-02869C22525E}"/>
              </a:ext>
            </a:extLst>
          </p:cNvPr>
          <p:cNvSpPr txBox="1"/>
          <p:nvPr/>
        </p:nvSpPr>
        <p:spPr>
          <a:xfrm>
            <a:off x="6523861" y="240962"/>
            <a:ext cx="51301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Cumulative </a:t>
            </a:r>
            <a:r>
              <a:rPr lang="en-US" altLang="zh-CN" sz="2400" dirty="0"/>
              <a:t>COVID-19 deaths in the U.S.</a:t>
            </a:r>
            <a:endParaRPr lang="en-US" sz="2400" dirty="0"/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5533FF7A-30D0-4E01-8114-ABA4D27EC5EA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540004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Over </a:t>
            </a:r>
            <a:r>
              <a:rPr lang="en-US" sz="3200" b="1" dirty="0">
                <a:solidFill>
                  <a:srgbClr val="FF0000"/>
                </a:solidFill>
              </a:rPr>
              <a:t>280</a:t>
            </a:r>
            <a:r>
              <a:rPr lang="en-US" altLang="zh-CN" sz="3200" b="1" dirty="0">
                <a:solidFill>
                  <a:srgbClr val="FF0000"/>
                </a:solidFill>
              </a:rPr>
              <a:t>k</a:t>
            </a:r>
            <a:r>
              <a:rPr lang="en-US" altLang="zh-CN" dirty="0"/>
              <a:t> deaths</a:t>
            </a:r>
          </a:p>
          <a:p>
            <a:r>
              <a:rPr lang="en-US" altLang="zh-CN" dirty="0"/>
              <a:t>About </a:t>
            </a:r>
            <a:r>
              <a:rPr lang="en-US" altLang="zh-CN" b="1" dirty="0">
                <a:solidFill>
                  <a:srgbClr val="FF0000"/>
                </a:solidFill>
              </a:rPr>
              <a:t>8 out</a:t>
            </a:r>
            <a:r>
              <a:rPr lang="zh-CN" altLang="en-US" b="1" dirty="0">
                <a:solidFill>
                  <a:srgbClr val="FF0000"/>
                </a:solidFill>
              </a:rPr>
              <a:t> </a:t>
            </a:r>
            <a:r>
              <a:rPr lang="en-US" altLang="zh-CN" b="1" dirty="0">
                <a:solidFill>
                  <a:srgbClr val="FF0000"/>
                </a:solidFill>
              </a:rPr>
              <a:t>of</a:t>
            </a:r>
            <a:r>
              <a:rPr lang="zh-CN" altLang="en-US" b="1" dirty="0">
                <a:solidFill>
                  <a:srgbClr val="FF0000"/>
                </a:solidFill>
              </a:rPr>
              <a:t> </a:t>
            </a:r>
            <a:r>
              <a:rPr lang="en-US" altLang="zh-CN" b="1" dirty="0">
                <a:solidFill>
                  <a:srgbClr val="FF0000"/>
                </a:solidFill>
              </a:rPr>
              <a:t>10</a:t>
            </a:r>
            <a:r>
              <a:rPr lang="zh-CN" altLang="en-US" b="1" dirty="0">
                <a:solidFill>
                  <a:srgbClr val="FF0000"/>
                </a:solidFill>
              </a:rPr>
              <a:t> </a:t>
            </a:r>
            <a:r>
              <a:rPr lang="en-US" altLang="zh-CN" dirty="0"/>
              <a:t>seniors</a:t>
            </a:r>
            <a:endParaRPr lang="en-US" dirty="0"/>
          </a:p>
          <a:p>
            <a:r>
              <a:rPr lang="en-US" dirty="0"/>
              <a:t>A rapid, dedicated, and point-of-care COVID-19 patient triage and follow-up techniques are needed</a:t>
            </a:r>
          </a:p>
        </p:txBody>
      </p:sp>
    </p:spTree>
    <p:extLst>
      <p:ext uri="{BB962C8B-B14F-4D97-AF65-F5344CB8AC3E}">
        <p14:creationId xmlns:p14="http://schemas.microsoft.com/office/powerpoint/2010/main" val="136091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473"/>
    </mc:Choice>
    <mc:Fallback xmlns="">
      <p:transition spd="slow" advTm="62473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63D51B-480C-47D9-9D30-2C9727703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Related Work</a:t>
            </a:r>
          </a:p>
        </p:txBody>
      </p:sp>
      <p:pic>
        <p:nvPicPr>
          <p:cNvPr id="5" name="Content Placeholder 4" descr="A picture containing timeline&#10;&#10;Description automatically generated">
            <a:extLst>
              <a:ext uri="{FF2B5EF4-FFF2-40B4-BE49-F238E27FC236}">
                <a16:creationId xmlns:a16="http://schemas.microsoft.com/office/drawing/2014/main" id="{4A88A948-EC77-4AFA-9CEF-2B7EBD5715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06160" y="1825625"/>
            <a:ext cx="5980629" cy="2743200"/>
          </a:xfr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E6150BD-F2E4-405D-B0B7-71D41AAFF249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5562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Previous works:</a:t>
            </a:r>
          </a:p>
          <a:p>
            <a:pPr lvl="1"/>
            <a:r>
              <a:rPr lang="en-US" dirty="0"/>
              <a:t>Use large scale Artificial Intelligence (AI) models</a:t>
            </a:r>
          </a:p>
          <a:p>
            <a:pPr lvl="1"/>
            <a:r>
              <a:rPr lang="en-US" dirty="0"/>
              <a:t>Concentrate on triage</a:t>
            </a:r>
          </a:p>
          <a:p>
            <a:pPr lvl="1"/>
            <a:r>
              <a:rPr lang="en-US" dirty="0"/>
              <a:t>Make score level follow-up</a:t>
            </a:r>
          </a:p>
          <a:p>
            <a:r>
              <a:rPr lang="en-US" dirty="0"/>
              <a:t>COVID-MobileXpert:</a:t>
            </a:r>
          </a:p>
          <a:p>
            <a:pPr lvl="1"/>
            <a:r>
              <a:rPr lang="en-US" dirty="0"/>
              <a:t>Can be deploy on mobile AI system</a:t>
            </a:r>
          </a:p>
          <a:p>
            <a:pPr lvl="1"/>
            <a:r>
              <a:rPr lang="en-US" dirty="0"/>
              <a:t>Focus on both triage and follow-up</a:t>
            </a:r>
          </a:p>
          <a:p>
            <a:pPr lvl="1"/>
            <a:r>
              <a:rPr lang="en-US" dirty="0"/>
              <a:t>Make </a:t>
            </a:r>
            <a:r>
              <a:rPr lang="en-US" altLang="zh-CN" dirty="0"/>
              <a:t>feature level follow-up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7E3827-A20A-4EA2-A494-4C5D697E8B7D}"/>
              </a:ext>
            </a:extLst>
          </p:cNvPr>
          <p:cNvSpPr txBox="1"/>
          <p:nvPr/>
        </p:nvSpPr>
        <p:spPr>
          <a:xfrm>
            <a:off x="6543536" y="4569520"/>
            <a:ext cx="55219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Workflow of COVID-19 X-ray interpretation systems</a:t>
            </a:r>
          </a:p>
        </p:txBody>
      </p:sp>
    </p:spTree>
    <p:extLst>
      <p:ext uri="{BB962C8B-B14F-4D97-AF65-F5344CB8AC3E}">
        <p14:creationId xmlns:p14="http://schemas.microsoft.com/office/powerpoint/2010/main" val="3320036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803"/>
    </mc:Choice>
    <mc:Fallback xmlns="">
      <p:transition spd="slow" advTm="60803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film, person, laying&#10;&#10;Description automatically generated">
            <a:extLst>
              <a:ext uri="{FF2B5EF4-FFF2-40B4-BE49-F238E27FC236}">
                <a16:creationId xmlns:a16="http://schemas.microsoft.com/office/drawing/2014/main" id="{9EBCE3F2-62FE-450B-9F9D-E55B73BA12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2738" y="934382"/>
            <a:ext cx="1097280" cy="1097280"/>
          </a:xfrm>
          <a:prstGeom prst="rect">
            <a:avLst/>
          </a:prstGeom>
        </p:spPr>
      </p:pic>
      <p:pic>
        <p:nvPicPr>
          <p:cNvPr id="5" name="Picture 4" descr="A picture containing film, tattoo, person&#10;&#10;Description automatically generated">
            <a:extLst>
              <a:ext uri="{FF2B5EF4-FFF2-40B4-BE49-F238E27FC236}">
                <a16:creationId xmlns:a16="http://schemas.microsoft.com/office/drawing/2014/main" id="{D421B3DB-8A1B-4489-B962-D795FECD97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2738" y="2029751"/>
            <a:ext cx="1097280" cy="1097280"/>
          </a:xfrm>
          <a:prstGeom prst="rect">
            <a:avLst/>
          </a:prstGeom>
        </p:spPr>
      </p:pic>
      <p:pic>
        <p:nvPicPr>
          <p:cNvPr id="6" name="Picture 5" descr="A close up of a tattoo&#10;&#10;Description automatically generated">
            <a:extLst>
              <a:ext uri="{FF2B5EF4-FFF2-40B4-BE49-F238E27FC236}">
                <a16:creationId xmlns:a16="http://schemas.microsoft.com/office/drawing/2014/main" id="{E751126A-EBB7-4652-B93F-C984FE2984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2738" y="3125120"/>
            <a:ext cx="1097280" cy="1097280"/>
          </a:xfrm>
          <a:prstGeom prst="rect">
            <a:avLst/>
          </a:prstGeom>
        </p:spPr>
      </p:pic>
      <p:pic>
        <p:nvPicPr>
          <p:cNvPr id="7" name="Picture 6" descr="A picture containing looking, sitting, cat, person&#10;&#10;Description automatically generated">
            <a:extLst>
              <a:ext uri="{FF2B5EF4-FFF2-40B4-BE49-F238E27FC236}">
                <a16:creationId xmlns:a16="http://schemas.microsoft.com/office/drawing/2014/main" id="{A7041E53-D6BF-4535-83CD-3C0504C0EA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2738" y="4220488"/>
            <a:ext cx="1097280" cy="10972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EC7ED8D-95B7-4B43-9770-2A3E3B596BE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785" y="927367"/>
            <a:ext cx="2150253" cy="4312517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B8D675AE-6C9A-4E9E-A899-89469AB7834C}"/>
              </a:ext>
            </a:extLst>
          </p:cNvPr>
          <p:cNvGrpSpPr/>
          <p:nvPr/>
        </p:nvGrpSpPr>
        <p:grpSpPr>
          <a:xfrm>
            <a:off x="5386899" y="960310"/>
            <a:ext cx="2150254" cy="4312517"/>
            <a:chOff x="9014397" y="1810574"/>
            <a:chExt cx="2150254" cy="4312517"/>
          </a:xfrm>
        </p:grpSpPr>
        <p:pic>
          <p:nvPicPr>
            <p:cNvPr id="10" name="Picture 9" descr="A close up of a mans face&#10;&#10;Description automatically generated">
              <a:extLst>
                <a:ext uri="{FF2B5EF4-FFF2-40B4-BE49-F238E27FC236}">
                  <a16:creationId xmlns:a16="http://schemas.microsoft.com/office/drawing/2014/main" id="{7E1C41B3-9E94-4205-8A86-839A1B85882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14398" y="1810574"/>
              <a:ext cx="2150253" cy="4312517"/>
            </a:xfrm>
            <a:prstGeom prst="rect">
              <a:avLst/>
            </a:prstGeom>
          </p:spPr>
        </p:pic>
        <p:pic>
          <p:nvPicPr>
            <p:cNvPr id="11" name="Picture 10" descr="A picture containing looking, sitting, cat, person&#10;&#10;Description automatically generated">
              <a:extLst>
                <a:ext uri="{FF2B5EF4-FFF2-40B4-BE49-F238E27FC236}">
                  <a16:creationId xmlns:a16="http://schemas.microsoft.com/office/drawing/2014/main" id="{3603F304-4FA4-4CE5-9224-4694F29D652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14397" y="3076002"/>
              <a:ext cx="2150253" cy="2066353"/>
            </a:xfrm>
            <a:prstGeom prst="rect">
              <a:avLst/>
            </a:prstGeom>
          </p:spPr>
        </p:pic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F410E79-DFCA-4C6E-9C55-ED1A460DAC95}"/>
              </a:ext>
            </a:extLst>
          </p:cNvPr>
          <p:cNvCxnSpPr>
            <a:cxnSpLocks/>
          </p:cNvCxnSpPr>
          <p:nvPr/>
        </p:nvCxnSpPr>
        <p:spPr>
          <a:xfrm>
            <a:off x="4443111" y="3132611"/>
            <a:ext cx="631159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A picture containing monitor, indoor, microwave, sitting&#10;&#10;Description automatically generated">
            <a:extLst>
              <a:ext uri="{FF2B5EF4-FFF2-40B4-BE49-F238E27FC236}">
                <a16:creationId xmlns:a16="http://schemas.microsoft.com/office/drawing/2014/main" id="{65DFC27F-9000-4F47-A06C-27AC71695C0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3479" y="2418011"/>
            <a:ext cx="1624870" cy="1025064"/>
          </a:xfrm>
          <a:prstGeom prst="rect">
            <a:avLst/>
          </a:prstGeom>
        </p:spPr>
      </p:pic>
      <p:pic>
        <p:nvPicPr>
          <p:cNvPr id="14" name="Picture 13" descr="A picture containing monitor, screen, clock, television&#10;&#10;Description automatically generated">
            <a:extLst>
              <a:ext uri="{FF2B5EF4-FFF2-40B4-BE49-F238E27FC236}">
                <a16:creationId xmlns:a16="http://schemas.microsoft.com/office/drawing/2014/main" id="{C3E2166F-E352-4141-B681-E64DF41DF3A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9701077" y="2431658"/>
            <a:ext cx="980653" cy="980653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73227668-E7B5-4829-AADC-199D09A2D149}"/>
              </a:ext>
            </a:extLst>
          </p:cNvPr>
          <p:cNvGrpSpPr/>
          <p:nvPr/>
        </p:nvGrpSpPr>
        <p:grpSpPr>
          <a:xfrm>
            <a:off x="10764857" y="1588330"/>
            <a:ext cx="1333664" cy="2684428"/>
            <a:chOff x="10348059" y="2948230"/>
            <a:chExt cx="1333664" cy="2684428"/>
          </a:xfrm>
        </p:grpSpPr>
        <p:pic>
          <p:nvPicPr>
            <p:cNvPr id="16" name="Picture 15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1CEAE03C-255C-4502-9AFC-BD718DD0BB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48059" y="2948230"/>
              <a:ext cx="1333664" cy="2684428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CE0D7062-56AF-4B13-97BF-359E65BFF19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24565" y="3233833"/>
              <a:ext cx="1045135" cy="2096107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E51CFB4-9DA2-4441-8774-1E86913A325A}"/>
                </a:ext>
              </a:extLst>
            </p:cNvPr>
            <p:cNvSpPr/>
            <p:nvPr/>
          </p:nvSpPr>
          <p:spPr>
            <a:xfrm>
              <a:off x="10385426" y="3242390"/>
              <a:ext cx="139140" cy="209610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86E8F3A-387F-4B20-AF0D-25A2CF2D0AEA}"/>
                </a:ext>
              </a:extLst>
            </p:cNvPr>
            <p:cNvSpPr/>
            <p:nvPr/>
          </p:nvSpPr>
          <p:spPr>
            <a:xfrm>
              <a:off x="11569700" y="3233832"/>
              <a:ext cx="76200" cy="209610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D9C49CF-3A97-417B-ACAD-116DA15441AA}"/>
              </a:ext>
            </a:extLst>
          </p:cNvPr>
          <p:cNvGrpSpPr/>
          <p:nvPr/>
        </p:nvGrpSpPr>
        <p:grpSpPr>
          <a:xfrm>
            <a:off x="4237385" y="927367"/>
            <a:ext cx="1121863" cy="4395505"/>
            <a:chOff x="4441176" y="1388414"/>
            <a:chExt cx="1121863" cy="4395505"/>
          </a:xfrm>
        </p:grpSpPr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2856B1DB-EBE9-46F5-9D07-6E03B9E7BD5B}"/>
                </a:ext>
              </a:extLst>
            </p:cNvPr>
            <p:cNvCxnSpPr>
              <a:cxnSpLocks/>
            </p:cNvCxnSpPr>
            <p:nvPr/>
          </p:nvCxnSpPr>
          <p:spPr>
            <a:xfrm>
              <a:off x="4484029" y="1388414"/>
              <a:ext cx="33405" cy="4395505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AFA22927-3E99-4BB3-B5D2-B626523FB474}"/>
                </a:ext>
              </a:extLst>
            </p:cNvPr>
            <p:cNvSpPr/>
            <p:nvPr/>
          </p:nvSpPr>
          <p:spPr>
            <a:xfrm>
              <a:off x="4457878" y="3006047"/>
              <a:ext cx="85706" cy="89349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753BE100-647B-4BB8-B09E-0AE15E7AAF64}"/>
                </a:ext>
              </a:extLst>
            </p:cNvPr>
            <p:cNvSpPr/>
            <p:nvPr/>
          </p:nvSpPr>
          <p:spPr>
            <a:xfrm>
              <a:off x="4441176" y="1910678"/>
              <a:ext cx="85706" cy="89349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B061627C-2884-4580-9194-4FEBFE68EB4E}"/>
                </a:ext>
              </a:extLst>
            </p:cNvPr>
            <p:cNvSpPr/>
            <p:nvPr/>
          </p:nvSpPr>
          <p:spPr>
            <a:xfrm>
              <a:off x="4462232" y="4146091"/>
              <a:ext cx="85706" cy="89349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5C7C2836-CD44-4042-8521-5A657FCB66C2}"/>
                </a:ext>
              </a:extLst>
            </p:cNvPr>
            <p:cNvSpPr/>
            <p:nvPr/>
          </p:nvSpPr>
          <p:spPr>
            <a:xfrm>
              <a:off x="4466106" y="5172901"/>
              <a:ext cx="85706" cy="89349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D15F3CE-D6A4-4DA7-AC29-CF3B069F3B54}"/>
                </a:ext>
              </a:extLst>
            </p:cNvPr>
            <p:cNvSpPr txBox="1"/>
            <p:nvPr/>
          </p:nvSpPr>
          <p:spPr>
            <a:xfrm>
              <a:off x="4516964" y="1772278"/>
              <a:ext cx="10460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Day 1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900B098-11D0-4F23-BEA5-E0669812309B}"/>
                </a:ext>
              </a:extLst>
            </p:cNvPr>
            <p:cNvSpPr txBox="1"/>
            <p:nvPr/>
          </p:nvSpPr>
          <p:spPr>
            <a:xfrm>
              <a:off x="4516964" y="2868198"/>
              <a:ext cx="10460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Day 2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85DA303-60AD-429F-BE53-94819867DCC3}"/>
                </a:ext>
              </a:extLst>
            </p:cNvPr>
            <p:cNvSpPr txBox="1"/>
            <p:nvPr/>
          </p:nvSpPr>
          <p:spPr>
            <a:xfrm>
              <a:off x="4516964" y="4009988"/>
              <a:ext cx="10460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Day 3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908B837-5FC5-439C-932A-1F6ACC1DFF1F}"/>
                </a:ext>
              </a:extLst>
            </p:cNvPr>
            <p:cNvSpPr txBox="1"/>
            <p:nvPr/>
          </p:nvSpPr>
          <p:spPr>
            <a:xfrm>
              <a:off x="4516964" y="5024478"/>
              <a:ext cx="10460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Day 4</a:t>
              </a:r>
            </a:p>
          </p:txBody>
        </p:sp>
      </p:grp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90C5DFC-3FE1-4B20-A703-0D2136DCC0D9}"/>
              </a:ext>
            </a:extLst>
          </p:cNvPr>
          <p:cNvCxnSpPr>
            <a:cxnSpLocks/>
          </p:cNvCxnSpPr>
          <p:nvPr/>
        </p:nvCxnSpPr>
        <p:spPr>
          <a:xfrm>
            <a:off x="7911127" y="471621"/>
            <a:ext cx="0" cy="5085898"/>
          </a:xfrm>
          <a:prstGeom prst="line">
            <a:avLst/>
          </a:prstGeom>
          <a:ln w="1905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884FEFA5-65DF-4B80-AEEC-610541B2EE28}"/>
              </a:ext>
            </a:extLst>
          </p:cNvPr>
          <p:cNvCxnSpPr>
            <a:cxnSpLocks/>
          </p:cNvCxnSpPr>
          <p:nvPr/>
        </p:nvCxnSpPr>
        <p:spPr>
          <a:xfrm>
            <a:off x="2725520" y="381966"/>
            <a:ext cx="0" cy="5085898"/>
          </a:xfrm>
          <a:prstGeom prst="line">
            <a:avLst/>
          </a:prstGeom>
          <a:ln w="1905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itle 1">
            <a:extLst>
              <a:ext uri="{FF2B5EF4-FFF2-40B4-BE49-F238E27FC236}">
                <a16:creationId xmlns:a16="http://schemas.microsoft.com/office/drawing/2014/main" id="{A2A999D3-795C-484B-828F-1D3C58F07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1437" y="-33153"/>
            <a:ext cx="2688771" cy="1325563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+mn-lt"/>
              </a:rPr>
              <a:t>Triage</a:t>
            </a:r>
            <a:endParaRPr lang="en-US" sz="4000" dirty="0">
              <a:latin typeface="+mn-lt"/>
            </a:endParaRP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31669E06-76D1-4A24-9F8E-39AEFDDC5BE3}"/>
              </a:ext>
            </a:extLst>
          </p:cNvPr>
          <p:cNvSpPr txBox="1">
            <a:spLocks/>
          </p:cNvSpPr>
          <p:nvPr/>
        </p:nvSpPr>
        <p:spPr>
          <a:xfrm>
            <a:off x="4229534" y="-27995"/>
            <a:ext cx="268877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latin typeface="+mn-lt"/>
              </a:rPr>
              <a:t>Follow-up</a:t>
            </a:r>
          </a:p>
        </p:txBody>
      </p:sp>
      <p:sp>
        <p:nvSpPr>
          <p:cNvPr id="34" name="Title 1">
            <a:extLst>
              <a:ext uri="{FF2B5EF4-FFF2-40B4-BE49-F238E27FC236}">
                <a16:creationId xmlns:a16="http://schemas.microsoft.com/office/drawing/2014/main" id="{52FB20A2-444D-45A5-94D5-9D17D12EEDF9}"/>
              </a:ext>
            </a:extLst>
          </p:cNvPr>
          <p:cNvSpPr txBox="1">
            <a:spLocks/>
          </p:cNvSpPr>
          <p:nvPr/>
        </p:nvSpPr>
        <p:spPr>
          <a:xfrm>
            <a:off x="7631114" y="-40717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COVID-MobileXpert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9F86EA3-BE8D-4731-921F-91C0E958CC4D}"/>
              </a:ext>
            </a:extLst>
          </p:cNvPr>
          <p:cNvSpPr txBox="1"/>
          <p:nvPr/>
        </p:nvSpPr>
        <p:spPr>
          <a:xfrm>
            <a:off x="1731927" y="5363000"/>
            <a:ext cx="43804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rgbClr val="FF0000"/>
                </a:solidFill>
              </a:rPr>
              <a:t>Real-time results</a:t>
            </a:r>
            <a:endParaRPr lang="en-US" sz="3600" b="1" dirty="0">
              <a:solidFill>
                <a:srgbClr val="FF0000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009D478-B8A1-4D54-9183-2EEF9983B677}"/>
              </a:ext>
            </a:extLst>
          </p:cNvPr>
          <p:cNvSpPr txBox="1"/>
          <p:nvPr/>
        </p:nvSpPr>
        <p:spPr>
          <a:xfrm>
            <a:off x="7413581" y="5269670"/>
            <a:ext cx="39103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FF0000"/>
                </a:solidFill>
              </a:rPr>
              <a:t>Anywhere</a:t>
            </a:r>
            <a:endParaRPr lang="en-US" sz="3200" b="1" dirty="0">
              <a:solidFill>
                <a:srgbClr val="FF0000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7A7C958-D937-438F-848D-6D53415527C6}"/>
              </a:ext>
            </a:extLst>
          </p:cNvPr>
          <p:cNvSpPr txBox="1"/>
          <p:nvPr/>
        </p:nvSpPr>
        <p:spPr>
          <a:xfrm>
            <a:off x="5899159" y="5343751"/>
            <a:ext cx="22511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rgbClr val="FF0000"/>
                </a:solidFill>
              </a:rPr>
              <a:t>Anyone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410684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115"/>
    </mc:Choice>
    <mc:Fallback xmlns="">
      <p:transition spd="slow" advTm="43115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53246C-35CE-4AC3-99F5-7AD74C994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BB3F27-1A1E-4597-BC60-BB910C06C5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Unique challenges for on-device medical images interpretation:</a:t>
            </a:r>
          </a:p>
          <a:p>
            <a:pPr lvl="1"/>
            <a:r>
              <a:rPr lang="en-US" dirty="0"/>
              <a:t>label scarcity significantly limits the generalizability of the system</a:t>
            </a:r>
          </a:p>
          <a:p>
            <a:pPr lvl="1"/>
            <a:r>
              <a:rPr lang="en-US" dirty="0"/>
              <a:t>vastly similar and dominant fore- and background make it hard samples for learning the discriminating features between different classes</a:t>
            </a:r>
          </a:p>
          <a:p>
            <a:r>
              <a:rPr lang="en-US" dirty="0"/>
              <a:t>Our Solution:</a:t>
            </a:r>
          </a:p>
          <a:p>
            <a:pPr lvl="1"/>
            <a:r>
              <a:rPr lang="en-US" dirty="0"/>
              <a:t>three-player knowledge transfer and distillation (KTD) framework</a:t>
            </a:r>
          </a:p>
          <a:p>
            <a:pPr lvl="1"/>
            <a:r>
              <a:rPr lang="en-US" dirty="0"/>
              <a:t>probabilistically compact (PC) loss function</a:t>
            </a:r>
          </a:p>
        </p:txBody>
      </p:sp>
    </p:spTree>
    <p:extLst>
      <p:ext uri="{BB962C8B-B14F-4D97-AF65-F5344CB8AC3E}">
        <p14:creationId xmlns:p14="http://schemas.microsoft.com/office/powerpoint/2010/main" val="692910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7745"/>
    </mc:Choice>
    <mc:Fallback xmlns="">
      <p:transition spd="slow" advTm="47745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21CDE6-5BB7-4D46-B8E6-5B4A4C31CA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</a:t>
            </a:r>
          </a:p>
        </p:txBody>
      </p:sp>
      <p:pic>
        <p:nvPicPr>
          <p:cNvPr id="5" name="Content Placeholder 4" descr="A picture containing timeline&#10;&#10;Description automatically generated">
            <a:extLst>
              <a:ext uri="{FF2B5EF4-FFF2-40B4-BE49-F238E27FC236}">
                <a16:creationId xmlns:a16="http://schemas.microsoft.com/office/drawing/2014/main" id="{CFCB337D-114D-4337-9944-F2AE3D0F48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38050" y="1300228"/>
            <a:ext cx="9915899" cy="3349543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E409E4E-E532-443B-ADD7-63F4A352E4F4}"/>
              </a:ext>
            </a:extLst>
          </p:cNvPr>
          <p:cNvSpPr txBox="1"/>
          <p:nvPr/>
        </p:nvSpPr>
        <p:spPr>
          <a:xfrm>
            <a:off x="5012721" y="4577012"/>
            <a:ext cx="21200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KTD framework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FF0035A-2CF8-4199-B00F-3D033A7B8B6B}"/>
              </a:ext>
            </a:extLst>
          </p:cNvPr>
          <p:cNvSpPr txBox="1"/>
          <p:nvPr/>
        </p:nvSpPr>
        <p:spPr>
          <a:xfrm>
            <a:off x="1971039" y="5199336"/>
            <a:ext cx="10486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PC loss</a:t>
            </a:r>
          </a:p>
        </p:txBody>
      </p:sp>
      <p:pic>
        <p:nvPicPr>
          <p:cNvPr id="12" name="Picture 11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7FDD3535-30B7-48AA-AEF1-C451B47A21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6680" y="5046923"/>
            <a:ext cx="5978636" cy="766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398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9182"/>
    </mc:Choice>
    <mc:Fallback xmlns="">
      <p:transition spd="slow" advTm="119182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66051-406F-44F6-9CDD-6B9CD2604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B80218-C13E-4D50-9B5A-1FFC79DD60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Pre-training data (108,948 images):</a:t>
            </a:r>
          </a:p>
          <a:p>
            <a:pPr lvl="1"/>
            <a:r>
              <a:rPr lang="en-US" dirty="0"/>
              <a:t>The NIH ChestX-ray8 [1]</a:t>
            </a:r>
          </a:p>
          <a:p>
            <a:r>
              <a:rPr lang="en-US" dirty="0"/>
              <a:t>Triage data (537 images):</a:t>
            </a:r>
          </a:p>
          <a:p>
            <a:pPr lvl="1"/>
            <a:r>
              <a:rPr lang="en-US" dirty="0"/>
              <a:t>COVID-19 Image Data Collection [2]</a:t>
            </a:r>
          </a:p>
          <a:p>
            <a:pPr lvl="1"/>
            <a:r>
              <a:rPr lang="en-US" dirty="0"/>
              <a:t>RSNA Pneumonia Detection Challenge [3]</a:t>
            </a:r>
          </a:p>
          <a:p>
            <a:r>
              <a:rPr lang="en-US" dirty="0"/>
              <a:t>Follow-up data (159 sequences):</a:t>
            </a:r>
          </a:p>
          <a:p>
            <a:pPr lvl="1"/>
            <a:r>
              <a:rPr lang="en-US" dirty="0"/>
              <a:t>COVID-19 Image Data Collection [2]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5" name="Picture 4" descr="A picture containing calendar&#10;&#10;Description automatically generated">
            <a:extLst>
              <a:ext uri="{FF2B5EF4-FFF2-40B4-BE49-F238E27FC236}">
                <a16:creationId xmlns:a16="http://schemas.microsoft.com/office/drawing/2014/main" id="{46F05033-218B-4B7F-B780-CE3CC5C0BD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6080" y="1423247"/>
            <a:ext cx="5455920" cy="338540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A6F37F7-E772-4B67-A87A-88863B7051C5}"/>
              </a:ext>
            </a:extLst>
          </p:cNvPr>
          <p:cNvSpPr txBox="1"/>
          <p:nvPr/>
        </p:nvSpPr>
        <p:spPr>
          <a:xfrm>
            <a:off x="6885442" y="4832569"/>
            <a:ext cx="54081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An example of data preparation for follow-up data</a:t>
            </a:r>
          </a:p>
        </p:txBody>
      </p:sp>
    </p:spTree>
    <p:extLst>
      <p:ext uri="{BB962C8B-B14F-4D97-AF65-F5344CB8AC3E}">
        <p14:creationId xmlns:p14="http://schemas.microsoft.com/office/powerpoint/2010/main" val="604395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4501"/>
    </mc:Choice>
    <mc:Fallback xmlns="">
      <p:transition spd="slow" advTm="64501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1A2E2-FDC2-44D1-B1F2-F45862220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Experiments</a:t>
            </a:r>
          </a:p>
        </p:txBody>
      </p:sp>
      <p:pic>
        <p:nvPicPr>
          <p:cNvPr id="5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A6D512C9-87CA-4B91-AEBC-F294993ACE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0875" y="1980984"/>
            <a:ext cx="5115644" cy="2285340"/>
          </a:xfrm>
        </p:spPr>
      </p:pic>
      <p:pic>
        <p:nvPicPr>
          <p:cNvPr id="7" name="Picture 6" descr="Text, chat or text message&#10;&#10;Description automatically generated">
            <a:extLst>
              <a:ext uri="{FF2B5EF4-FFF2-40B4-BE49-F238E27FC236}">
                <a16:creationId xmlns:a16="http://schemas.microsoft.com/office/drawing/2014/main" id="{38A5FE04-B43E-41FA-A181-9AF8D39332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5234" y="1547489"/>
            <a:ext cx="5877765" cy="1474597"/>
          </a:xfrm>
          <a:prstGeom prst="rect">
            <a:avLst/>
          </a:prstGeom>
        </p:spPr>
      </p:pic>
      <p:pic>
        <p:nvPicPr>
          <p:cNvPr id="9" name="Picture 8" descr="Table&#10;&#10;Description automatically generated">
            <a:extLst>
              <a:ext uri="{FF2B5EF4-FFF2-40B4-BE49-F238E27FC236}">
                <a16:creationId xmlns:a16="http://schemas.microsoft.com/office/drawing/2014/main" id="{93547925-3A20-47C3-84E8-8A347F08A8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6874" y="3833026"/>
            <a:ext cx="6434486" cy="143219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49BCCDB-667B-4C6F-A1DA-FA65AF3BC001}"/>
              </a:ext>
            </a:extLst>
          </p:cNvPr>
          <p:cNvSpPr txBox="1"/>
          <p:nvPr/>
        </p:nvSpPr>
        <p:spPr>
          <a:xfrm>
            <a:off x="1635791" y="4371950"/>
            <a:ext cx="2712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Patient triage performance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B1122B-B0CD-4898-B701-6F7EE63F9A44}"/>
              </a:ext>
            </a:extLst>
          </p:cNvPr>
          <p:cNvSpPr txBox="1"/>
          <p:nvPr/>
        </p:nvSpPr>
        <p:spPr>
          <a:xfrm>
            <a:off x="7451641" y="3123654"/>
            <a:ext cx="30630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Patient follow-up performance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CE2FAB5-EBD9-4DDB-B2DB-2D8A8A55DC5C}"/>
              </a:ext>
            </a:extLst>
          </p:cNvPr>
          <p:cNvSpPr txBox="1"/>
          <p:nvPr/>
        </p:nvSpPr>
        <p:spPr>
          <a:xfrm>
            <a:off x="6920231" y="5363899"/>
            <a:ext cx="4117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Resource consumption on mobile systems</a:t>
            </a:r>
          </a:p>
        </p:txBody>
      </p:sp>
    </p:spTree>
    <p:extLst>
      <p:ext uri="{BB962C8B-B14F-4D97-AF65-F5344CB8AC3E}">
        <p14:creationId xmlns:p14="http://schemas.microsoft.com/office/powerpoint/2010/main" val="2042071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8134"/>
    </mc:Choice>
    <mc:Fallback xmlns="">
      <p:transition spd="slow" advTm="138134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3680</TotalTime>
  <Words>547</Words>
  <Application>Microsoft Office PowerPoint</Application>
  <PresentationFormat>Widescreen</PresentationFormat>
  <Paragraphs>81</Paragraphs>
  <Slides>14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COVID-MobileXpert: On-Device COVID-19 Patient Triage and Follow-up using Chest X-rays</vt:lpstr>
      <vt:lpstr>Outline</vt:lpstr>
      <vt:lpstr>Introduction</vt:lpstr>
      <vt:lpstr>Related Work</vt:lpstr>
      <vt:lpstr>Triage</vt:lpstr>
      <vt:lpstr>Approach</vt:lpstr>
      <vt:lpstr>Approach</vt:lpstr>
      <vt:lpstr>Experiments</vt:lpstr>
      <vt:lpstr>Experiments</vt:lpstr>
      <vt:lpstr>Demo</vt:lpstr>
      <vt:lpstr>Conclusion</vt:lpstr>
      <vt:lpstr>Thank you!</vt:lpstr>
      <vt:lpstr>PowerPoint Presentation</vt:lpstr>
      <vt:lpstr>Reference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 click</dc:creator>
  <cp:lastModifiedBy>xin li</cp:lastModifiedBy>
  <cp:revision>71</cp:revision>
  <dcterms:created xsi:type="dcterms:W3CDTF">2017-03-24T20:12:23Z</dcterms:created>
  <dcterms:modified xsi:type="dcterms:W3CDTF">2021-03-05T16:09:10Z</dcterms:modified>
</cp:coreProperties>
</file>